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740833" indent="-296333" algn="ctr">
              <a:spcBef>
                <a:spcPts val="0"/>
              </a:spcBef>
              <a:defRPr sz="2400"/>
            </a:lvl2pPr>
            <a:lvl3pPr marL="1185333" indent="-296333" algn="ctr">
              <a:spcBef>
                <a:spcPts val="0"/>
              </a:spcBef>
              <a:defRPr sz="2400"/>
            </a:lvl3pPr>
            <a:lvl4pPr marL="1629833" indent="-296333" algn="ctr">
              <a:spcBef>
                <a:spcPts val="0"/>
              </a:spcBef>
              <a:defRPr sz="2400"/>
            </a:lvl4pPr>
            <a:lvl5pPr marL="2074333" indent="-296333" algn="ctr">
              <a:spcBef>
                <a:spcPts val="0"/>
              </a:spcBef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7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9.png"/><Relationship Id="rId9" Type="http://schemas.openxmlformats.org/officeDocument/2006/relationships/image" Target="../media/image2.png"/><Relationship Id="rId10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3" Type="http://schemas.openxmlformats.org/officeDocument/2006/relationships/image" Target="../media/image7.jpe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7.png"/><Relationship Id="rId9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2.png"/><Relationship Id="rId8" Type="http://schemas.openxmlformats.org/officeDocument/2006/relationships/image" Target="../media/image6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7.jpe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7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7.jpe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Sins in NYC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Chuan Sun</a:t>
            </a:r>
          </a:p>
          <a:p>
            <a:pPr/>
            <a:r>
              <a:t>NYC Data Science Academy Bootcamp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" grpId="1"/>
      <p:bldP build="whole" bldLvl="1" animBg="1" rev="0" advAuto="0" spid="120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Incidents by hour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</a:t>
            </a:r>
          </a:p>
        </p:txBody>
      </p:sp>
      <p:pic>
        <p:nvPicPr>
          <p:cNvPr id="177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2222814"/>
            <a:ext cx="13004803" cy="246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659981"/>
            <a:ext cx="13004802" cy="487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7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447" y="5484066"/>
            <a:ext cx="972852" cy="1440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83309" y="5540018"/>
            <a:ext cx="1328518" cy="1328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07028" y="5117095"/>
            <a:ext cx="875574" cy="1005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0814" y="5643352"/>
            <a:ext cx="1121853" cy="1121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10.png"/>
          <p:cNvPicPr>
            <a:picLocks noChangeAspect="1"/>
          </p:cNvPicPr>
          <p:nvPr/>
        </p:nvPicPr>
        <p:blipFill>
          <a:blip r:embed="rId8">
            <a:extLst/>
          </a:blip>
          <a:srcRect l="0" t="0" r="1829" b="0"/>
          <a:stretch>
            <a:fillRect/>
          </a:stretch>
        </p:blipFill>
        <p:spPr>
          <a:xfrm>
            <a:off x="7849265" y="5660559"/>
            <a:ext cx="1328478" cy="1087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25087" y="5660559"/>
            <a:ext cx="1133713" cy="1087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406278" y="5664651"/>
            <a:ext cx="1277348" cy="1079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0054" y="1274454"/>
            <a:ext cx="7204691" cy="7204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458" y="5517017"/>
            <a:ext cx="855480" cy="1266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869" y="5603909"/>
            <a:ext cx="951294" cy="109285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298236" y="5007483"/>
            <a:ext cx="23762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Morning: 7am-10am</a:t>
            </a:r>
          </a:p>
        </p:txBody>
      </p:sp>
      <p:sp>
        <p:nvSpPr>
          <p:cNvPr id="191" name="Shape 191"/>
          <p:cNvSpPr/>
          <p:nvPr/>
        </p:nvSpPr>
        <p:spPr>
          <a:xfrm>
            <a:off x="454870" y="6962989"/>
            <a:ext cx="23762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Evening: 7pm-10pm</a:t>
            </a:r>
          </a:p>
        </p:txBody>
      </p:sp>
      <p:pic>
        <p:nvPicPr>
          <p:cNvPr id="192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2774" y="7449132"/>
            <a:ext cx="1079258" cy="1079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90521" y="7569671"/>
            <a:ext cx="873844" cy="83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42854" y="7619596"/>
            <a:ext cx="873844" cy="73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9648411" y="2035762"/>
            <a:ext cx="237629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Afternoon: 1pm-3pm</a:t>
            </a:r>
          </a:p>
        </p:txBody>
      </p:sp>
      <p:pic>
        <p:nvPicPr>
          <p:cNvPr id="196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47427" y="2864961"/>
            <a:ext cx="875574" cy="100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79101" y="2688708"/>
            <a:ext cx="1133713" cy="108744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6241836" y="215350"/>
            <a:ext cx="309092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Middle night: 11pm-3am</a:t>
            </a:r>
          </a:p>
        </p:txBody>
      </p:sp>
      <p:pic>
        <p:nvPicPr>
          <p:cNvPr id="199" name="image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88026" y="495619"/>
            <a:ext cx="1121854" cy="1121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62641" y="392286"/>
            <a:ext cx="1328519" cy="1328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10.png"/>
          <p:cNvPicPr>
            <a:picLocks noChangeAspect="1"/>
          </p:cNvPicPr>
          <p:nvPr/>
        </p:nvPicPr>
        <p:blipFill>
          <a:blip r:embed="rId9">
            <a:extLst/>
          </a:blip>
          <a:srcRect l="0" t="0" r="1830" b="0"/>
          <a:stretch>
            <a:fillRect/>
          </a:stretch>
        </p:blipFill>
        <p:spPr>
          <a:xfrm>
            <a:off x="7967798" y="817625"/>
            <a:ext cx="873916" cy="715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53821" y="512826"/>
            <a:ext cx="1133713" cy="1087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99637" y="806245"/>
            <a:ext cx="873844" cy="738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4"/>
      <p:bldP build="whole" bldLvl="1" animBg="1" rev="0" advAuto="0" spid="203" grpId="16"/>
      <p:bldP build="whole" bldLvl="1" animBg="1" rev="0" advAuto="0" spid="197" grpId="6"/>
      <p:bldP build="whole" bldLvl="1" animBg="1" rev="0" advAuto="0" spid="196" grpId="5"/>
      <p:bldP build="whole" bldLvl="1" animBg="1" rev="0" advAuto="0" spid="190" grpId="1"/>
      <p:bldP build="whole" bldLvl="1" animBg="1" rev="0" advAuto="0" spid="201" grpId="14"/>
      <p:bldP build="whole" bldLvl="1" animBg="1" rev="0" advAuto="0" spid="193" grpId="9"/>
      <p:bldP build="whole" bldLvl="1" animBg="1" rev="0" advAuto="0" spid="202" grpId="15"/>
      <p:bldP build="whole" bldLvl="1" animBg="1" rev="0" advAuto="0" spid="194" grpId="10"/>
      <p:bldP build="whole" bldLvl="1" animBg="1" rev="0" advAuto="0" spid="198" grpId="11"/>
      <p:bldP build="whole" bldLvl="1" animBg="1" rev="0" advAuto="0" spid="199" grpId="12"/>
      <p:bldP build="whole" bldLvl="1" animBg="1" rev="0" advAuto="0" spid="189" grpId="3"/>
      <p:bldP build="whole" bldLvl="1" animBg="1" rev="0" advAuto="0" spid="200" grpId="13"/>
      <p:bldP build="whole" bldLvl="1" animBg="1" rev="0" advAuto="0" spid="188" grpId="2"/>
      <p:bldP build="whole" bldLvl="1" animBg="1" rev="0" advAuto="0" spid="192" grpId="8"/>
      <p:bldP build="whole" bldLvl="1" animBg="1" rev="0" advAuto="0" spid="191" grpId="7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9400" y="2336800"/>
            <a:ext cx="4826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2900577" y="7406216"/>
            <a:ext cx="72036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5am is perhaps the only safe hour!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Incidents by borough</a:t>
            </a:r>
          </a:p>
        </p:txBody>
      </p:sp>
      <p:pic>
        <p:nvPicPr>
          <p:cNvPr id="210" name="Screen Shot 2016-07-19 at 5.22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502" y="3241891"/>
            <a:ext cx="12059796" cy="4760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Offenses density map of Manhattan in 2015</a:t>
            </a:r>
          </a:p>
        </p:txBody>
      </p:sp>
      <p:pic>
        <p:nvPicPr>
          <p:cNvPr id="213" name="Screen Shot 2016-07-19 at 4.53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11283"/>
            <a:ext cx="13004800" cy="7293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Offenses density map of Queens in 2015</a:t>
            </a:r>
          </a:p>
        </p:txBody>
      </p:sp>
      <p:pic>
        <p:nvPicPr>
          <p:cNvPr id="216" name="Screen Shot 2016-07-19 at 4.56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70042"/>
            <a:ext cx="13004800" cy="7226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Offenses density map of Bronx in 2015</a:t>
            </a:r>
          </a:p>
        </p:txBody>
      </p:sp>
      <p:pic>
        <p:nvPicPr>
          <p:cNvPr id="219" name="Screen Shot 2016-07-19 at 4.56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32125"/>
            <a:ext cx="13004801" cy="7317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Offenses density map of Brooklyn in 2015</a:t>
            </a:r>
          </a:p>
        </p:txBody>
      </p:sp>
      <p:pic>
        <p:nvPicPr>
          <p:cNvPr id="222" name="Screen Shot 2016-07-19 at 5.21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15507"/>
            <a:ext cx="13004801" cy="7307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Offenses density map of Staten Island in 2015</a:t>
            </a:r>
          </a:p>
        </p:txBody>
      </p:sp>
      <p:pic>
        <p:nvPicPr>
          <p:cNvPr id="225" name="Screen Shot 2016-07-19 at 5.20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23539"/>
            <a:ext cx="13004801" cy="7283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5632119" y="4552949"/>
            <a:ext cx="17405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156" y="1189436"/>
            <a:ext cx="13107112" cy="73747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body" sz="quarter" idx="1"/>
          </p:nvPr>
        </p:nvSpPr>
        <p:spPr>
          <a:xfrm>
            <a:off x="1270000" y="5238046"/>
            <a:ext cx="10464800" cy="469902"/>
          </a:xfrm>
          <a:prstGeom prst="rect">
            <a:avLst/>
          </a:prstGeom>
        </p:spPr>
        <p:txBody>
          <a:bodyPr/>
          <a:lstStyle/>
          <a:p>
            <a:pPr/>
            <a:r>
              <a:t>– By unknown</a:t>
            </a:r>
          </a:p>
        </p:txBody>
      </p:sp>
      <p:sp>
        <p:nvSpPr>
          <p:cNvPr id="125" name="Shape 125"/>
          <p:cNvSpPr/>
          <p:nvPr>
            <p:ph type="body" idx="13"/>
          </p:nvPr>
        </p:nvSpPr>
        <p:spPr>
          <a:xfrm>
            <a:off x="678405" y="4267200"/>
            <a:ext cx="11647990" cy="685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“One man’s wilderness is another man’s theme park.”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Sins</a:t>
            </a:r>
          </a:p>
        </p:txBody>
      </p:sp>
      <p:sp>
        <p:nvSpPr>
          <p:cNvPr id="128" name="Shape 1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Burglary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Felony assault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Grand larceny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Grand larceny of motor vehicle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Rape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Robbery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Murder</a:t>
            </a:r>
          </a:p>
        </p:txBody>
      </p:sp>
      <p:pic>
        <p:nvPicPr>
          <p:cNvPr id="12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4398" y="2264467"/>
            <a:ext cx="4647393" cy="2909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94418" y="2908304"/>
            <a:ext cx="4082712" cy="4580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3-small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04545" y="3386547"/>
            <a:ext cx="3624397" cy="3624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62818" y="3934552"/>
            <a:ext cx="5343091" cy="3624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5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77601" y="4755419"/>
            <a:ext cx="4809555" cy="3053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70179" y="5423780"/>
            <a:ext cx="3624397" cy="3476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6.jpe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83336" y="6350022"/>
            <a:ext cx="4904876" cy="2909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1"/>
      <p:bldP build="whole" bldLvl="1" animBg="1" rev="0" advAuto="0" spid="133" grpId="5"/>
      <p:bldP build="whole" bldLvl="1" animBg="1" rev="0" advAuto="0" spid="134" grpId="6"/>
      <p:bldP build="whole" bldLvl="1" animBg="1" rev="0" advAuto="0" spid="132" grpId="4"/>
      <p:bldP build="whole" bldLvl="1" animBg="1" rev="0" advAuto="0" spid="135" grpId="7"/>
      <p:bldP build="whole" bldLvl="1" animBg="1" rev="0" advAuto="0" spid="131" grpId="3"/>
      <p:bldP build="whole" bldLvl="1" animBg="1" rev="0" advAuto="0" spid="130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39566"/>
            <a:ext cx="13004800" cy="7874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  <p:sp>
        <p:nvSpPr>
          <p:cNvPr id="140" name="Shape 1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NYC becoming safer?</a:t>
            </a:r>
          </a:p>
          <a:p>
            <a:pPr/>
            <a:r>
              <a:t>Which months of a year is safer?</a:t>
            </a:r>
          </a:p>
          <a:p>
            <a:pPr/>
            <a:r>
              <a:t>Which days of a week is safer?</a:t>
            </a:r>
          </a:p>
          <a:p>
            <a:pPr/>
            <a:r>
              <a:t>Which hours of a day is safer?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Trend in 10 years</a:t>
            </a:r>
          </a:p>
        </p:txBody>
      </p:sp>
      <p:pic>
        <p:nvPicPr>
          <p:cNvPr id="143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345" y="3104650"/>
            <a:ext cx="12534111" cy="5074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4351" y="6433141"/>
            <a:ext cx="778418" cy="115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3224" y="4652050"/>
            <a:ext cx="862711" cy="827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84545" y="4637632"/>
            <a:ext cx="1277347" cy="1277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54289" y="2849546"/>
            <a:ext cx="1618061" cy="185884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9487459" y="6338847"/>
            <a:ext cx="774225" cy="2793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9" name="Shape 149"/>
          <p:cNvSpPr/>
          <p:nvPr/>
        </p:nvSpPr>
        <p:spPr>
          <a:xfrm flipV="1">
            <a:off x="8119758" y="5203441"/>
            <a:ext cx="494822" cy="4948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0" name="image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81859" y="6066763"/>
            <a:ext cx="827499" cy="827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924887" y="7592928"/>
            <a:ext cx="1277347" cy="107925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9487459" y="7542979"/>
            <a:ext cx="488730" cy="146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3" name="image10.png"/>
          <p:cNvPicPr>
            <a:picLocks noChangeAspect="1"/>
          </p:cNvPicPr>
          <p:nvPr/>
        </p:nvPicPr>
        <p:blipFill>
          <a:blip r:embed="rId9">
            <a:extLst/>
          </a:blip>
          <a:srcRect l="0" t="0" r="1830" b="0"/>
          <a:stretch>
            <a:fillRect/>
          </a:stretch>
        </p:blipFill>
        <p:spPr>
          <a:xfrm>
            <a:off x="1449826" y="6460473"/>
            <a:ext cx="1010852" cy="827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Incidents by month</a:t>
            </a:r>
          </a:p>
        </p:txBody>
      </p:sp>
      <p:pic>
        <p:nvPicPr>
          <p:cNvPr id="156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13632"/>
            <a:ext cx="13004802" cy="507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889" y="3820845"/>
            <a:ext cx="574247" cy="85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1817" y="3717631"/>
            <a:ext cx="1005868" cy="1005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60810" y="4177729"/>
            <a:ext cx="875574" cy="100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79511" y="3854336"/>
            <a:ext cx="1005868" cy="100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10.png"/>
          <p:cNvPicPr>
            <a:picLocks noChangeAspect="1"/>
          </p:cNvPicPr>
          <p:nvPr/>
        </p:nvPicPr>
        <p:blipFill>
          <a:blip r:embed="rId7">
            <a:extLst/>
          </a:blip>
          <a:srcRect l="0" t="0" r="1830" b="0"/>
          <a:stretch>
            <a:fillRect/>
          </a:stretch>
        </p:blipFill>
        <p:spPr>
          <a:xfrm>
            <a:off x="1798310" y="6143669"/>
            <a:ext cx="1010851" cy="827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56440" y="5786830"/>
            <a:ext cx="716622" cy="687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59924" y="6017785"/>
            <a:ext cx="1277346" cy="1079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0">
              <a:defRPr sz="7600"/>
            </a:lvl1pPr>
          </a:lstStyle>
          <a:p>
            <a:pPr/>
            <a:r>
              <a:t>Incidents by day of week</a:t>
            </a:r>
          </a:p>
        </p:txBody>
      </p:sp>
      <p:pic>
        <p:nvPicPr>
          <p:cNvPr id="166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33405"/>
            <a:ext cx="13004802" cy="5123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9529" y="3646602"/>
            <a:ext cx="574247" cy="85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89231" y="3568789"/>
            <a:ext cx="1005868" cy="100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5938" y="3657974"/>
            <a:ext cx="827499" cy="827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50554" y="4652936"/>
            <a:ext cx="875573" cy="100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10.png"/>
          <p:cNvPicPr>
            <a:picLocks noChangeAspect="1"/>
          </p:cNvPicPr>
          <p:nvPr/>
        </p:nvPicPr>
        <p:blipFill>
          <a:blip r:embed="rId7">
            <a:extLst/>
          </a:blip>
          <a:srcRect l="0" t="0" r="1830" b="0"/>
          <a:stretch>
            <a:fillRect/>
          </a:stretch>
        </p:blipFill>
        <p:spPr>
          <a:xfrm>
            <a:off x="8102707" y="3657979"/>
            <a:ext cx="1010852" cy="827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812821" y="3657974"/>
            <a:ext cx="862712" cy="827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374804" y="3532096"/>
            <a:ext cx="1277348" cy="1079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